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87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C941-3FFB-46DF-B276-1A3E82E244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D29F9-690A-40FD-9FD8-D02913FB8B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CB525-9D3F-415D-85B3-F2A72BE8F6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D5116D-E6CD-46AB-BD18-C04CBCA1CBA4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4F55F-A0AE-4046-BBE0-65E981CF05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FF00-ECEF-48E3-9E0B-7B51AA652C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65AD4D-7E54-4467-8AD0-9BA6C51B7084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1236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31D-61C6-416E-B7D4-81BF5E9660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08076-2EAE-4DD9-9B83-748582C1FB1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B3631-3EC6-4297-A4E8-0327D68630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AC04E-823A-4BED-9442-8E93BB2FED20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59D7-5F2A-4ACD-9344-82E766D06C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A081C-D859-481D-B730-47C7DB6CEF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E79D7-ADB4-4F2A-AB96-E6798339A6B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20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DF9C7-B5B6-4F13-A2AD-EED3B1BC20B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F248-2B49-4A2A-B6EC-D78AED8E8EE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EB7BA-99C4-4C99-B717-03CDC576BA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EC2CD7-13C0-4F07-9DE9-42846B88FE6D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275A9-F173-4B63-BDEA-96DC96F715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E60A8-D8BC-4FA8-A70E-3B7C2570A3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B584EE-11E9-4679-AA1A-E298CF5A1F7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31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A3294-B369-4302-BB33-70D5C6807F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FA507-1211-4068-868F-C74BE3F178D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3C095-7900-4AC5-A05D-B613A9CEDE7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9213F-F419-43B1-BD0D-9F8B414DAF97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51510-0B06-4A12-87CB-E7CE855071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A257-06E3-4D87-AAEB-16363B3A8A5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41E455-FBA6-4E60-BAE8-EA26451B180D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19950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5DF2-2670-49B6-9637-6DE9FF0E5C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33DAC-BC03-4D74-9507-9D3027EFA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16C66-5C88-4037-918E-2FBE218D6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6B643D-ABC0-414C-B925-D8ED279A4BBD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FF665-1BF7-4786-819A-FAA639A31F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3E16B-4CBE-45FC-BB5E-72B80398BD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1088DA-EE96-4F2E-A6A0-0A2194156B6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76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338B5-FD08-4381-885E-7116E8927F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1FF6-0ADE-40FA-A485-F968D05734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5F758-85F4-4AD1-A535-C312FE2B9F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C8C8A-A83E-4F5F-AD36-6F5C8537F5A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DB2B84-9C6F-44F1-B42B-FFC04EA28A8B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7942E-99FD-4B1D-A18E-EB29C2C947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E9EC-117E-4A1C-9F32-530AA59103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7D727-B9C5-4408-875A-F4B3E6E7350A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741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6F15-2AC3-4AD9-B3E1-57131C34B1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654E8-5E65-4539-855C-980E12A1EC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F8A24-F6A6-429E-84C3-E5A0FECF3F2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9A69E7-1D82-46DF-A6A8-6F0E41A94304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C44FC-DA55-42A1-8D24-D4473D06715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1AF6C8-89C2-429E-9E4C-49382C973C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0E9527-5A0C-4D22-8E66-B40B2FD36235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2398B2-9622-41D8-BF0F-2FA716561A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22172-6F27-45EE-A18A-6515A42046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41DC6D-4183-491C-86B8-53D91ABE22C5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59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8348-A92B-416B-9050-B304236FAA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7B3EF-05CA-4FB3-B3E0-04A1B6E966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59875C-4764-43B0-A2C5-19014932D542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7BFD8-3A49-4DD4-885A-AF8488A763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03ADA0-FE65-4AA8-B8AC-4DB7E56327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7D6CF2-9A79-4D10-B4C5-2BD7D8EB041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2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4FE09E-EE0F-4CF4-A627-64FEBB8745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3BB3F2-1FAA-47B6-9671-3057AEAF95B7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E2337E-7754-4CA7-A96B-FDA25C142CF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8D18B-E469-4863-8E5E-E3F78DAAB5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D07015-0485-4B66-9B65-53FC76E062E3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81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DD17E-549E-42B2-A7BB-C3450B93E1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32E8C-1769-428B-A8E6-524521CE19C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1DD50-BAFC-4AD6-AB83-F7A04563FCA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2F71D-0A4C-4F96-A0CF-E2ADEAF4905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7DC077-9F84-4681-9198-26CB14BC09DE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11996-64FA-4307-B3BD-2135C421F8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54EC9-B5D2-4627-A724-7D26603450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229818-284A-4E27-AADC-26E6E4C76891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72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94241-FD8A-4652-8D78-B189694F9C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7950E-63ED-4322-844E-93C27FCB8E16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hr-HR" sz="3200"/>
            </a:lvl1pPr>
          </a:lstStyle>
          <a:p>
            <a:pPr lvl="0"/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64E95-2E75-4D2E-A7A3-3FD87316D7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7A7DE-5694-45CD-96F7-B98B01B568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433655-1D14-45D4-A32C-D4147C54C6DC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F744F-1030-4A19-AC1C-AE649F486D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5D229-1B23-4921-BC99-79FFC3EEAD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3DDF3-2190-416E-BDAD-95DE3D9F67C2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382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4CEA4-2C73-48BC-96BC-9D3507D485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AFA04-BD2D-411A-85AB-99707DD419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87CB9-63D9-4E0D-A2C1-EA6A66BC88C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D88A3E4-1075-4742-8B3C-75CCA0AD4D75}" type="datetime1">
              <a:rPr lang="hr-HR"/>
              <a:pPr lvl="0"/>
              <a:t>17.3.2026.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2E985-DE1E-4235-9218-218366373FA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B2D53-0F04-428B-B768-550C7CCE436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r-H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3CF02CD4-80E8-40EF-B3C5-FC53588A8237}" type="slidenum"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zanovac.hr/" TargetMode="External"/><Relationship Id="rId2" Type="http://schemas.openxmlformats.org/officeDocument/2006/relationships/hyperlink" Target="mailto:opcina.dezanovac@dezanovac.tcloud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825BC18E-4565-4C75-B6AD-D5410B33B6C2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E707E1A9-B3C8-4F78-A46B-099AD5D59FC6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9756602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8000"/>
                </a:srgbClr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3142DC-9F7C-4C4A-828B-367AAF71C5FD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 anchorCtr="0"/>
          <a:lstStyle/>
          <a:p>
            <a:pPr lvl="0" algn="l"/>
            <a:br>
              <a:rPr lang="hr-HR" sz="4800" b="1"/>
            </a:br>
            <a:endParaRPr lang="hr-HR" sz="480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99ADC53-68C2-4D27-A848-C8E8EFDF26F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88609" y="3811511"/>
            <a:ext cx="9557436" cy="2288258"/>
          </a:xfrm>
        </p:spPr>
        <p:txBody>
          <a:bodyPr/>
          <a:lstStyle/>
          <a:p>
            <a:pPr lvl="0">
              <a:lnSpc>
                <a:spcPct val="70000"/>
              </a:lnSpc>
            </a:pPr>
            <a:endParaRPr lang="hr-HR" sz="800" dirty="0"/>
          </a:p>
          <a:p>
            <a:pPr lvl="0">
              <a:lnSpc>
                <a:spcPct val="70000"/>
              </a:lnSpc>
            </a:pPr>
            <a:endParaRPr lang="hr-HR" sz="1000" dirty="0"/>
          </a:p>
          <a:p>
            <a:pPr lvl="0">
              <a:lnSpc>
                <a:spcPct val="70000"/>
              </a:lnSpc>
            </a:pPr>
            <a:endParaRPr lang="hr-HR" sz="1000" dirty="0"/>
          </a:p>
          <a:p>
            <a:pPr lvl="0">
              <a:lnSpc>
                <a:spcPct val="70000"/>
              </a:lnSpc>
            </a:pPr>
            <a:r>
              <a:rPr lang="hr-HR" sz="3200" b="1" dirty="0"/>
              <a:t>OPĆINA DEŽANOVAC</a:t>
            </a:r>
          </a:p>
          <a:p>
            <a:pPr lvl="0">
              <a:lnSpc>
                <a:spcPct val="70000"/>
              </a:lnSpc>
            </a:pPr>
            <a:endParaRPr lang="hr-HR" sz="2000" dirty="0"/>
          </a:p>
          <a:p>
            <a:pPr lvl="0">
              <a:lnSpc>
                <a:spcPct val="70000"/>
              </a:lnSpc>
            </a:pPr>
            <a:r>
              <a:rPr lang="hr-HR" sz="2000" dirty="0"/>
              <a:t>Proračunski vodič za građane uz Proračun  Općine Dežanovac za 2026. godinu </a:t>
            </a:r>
          </a:p>
          <a:p>
            <a:pPr lvl="0">
              <a:lnSpc>
                <a:spcPct val="70000"/>
              </a:lnSpc>
            </a:pPr>
            <a:r>
              <a:rPr lang="hr-HR" sz="2000" dirty="0"/>
              <a:t>s projekcijama za 2027. i 2028. godinu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3E01075-AAE1-438B-8FDB-9FA867383397}"/>
              </a:ext>
            </a:extLst>
          </p:cNvPr>
          <p:cNvSpPr>
            <a:spLocks noMove="1" noResize="1"/>
          </p:cNvSpPr>
          <p:nvPr/>
        </p:nvSpPr>
        <p:spPr>
          <a:xfrm rot="1409193">
            <a:off x="152403" y="152403"/>
            <a:ext cx="9756602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8000"/>
                </a:srgbClr>
              </a:gs>
            </a:gsLst>
            <a:lin ang="108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7" name="Picture 12" descr="A high angle view of a town&#10;&#10;Description automatically generated with low confidence">
            <a:extLst>
              <a:ext uri="{FF2B5EF4-FFF2-40B4-BE49-F238E27FC236}">
                <a16:creationId xmlns:a16="http://schemas.microsoft.com/office/drawing/2014/main" id="{27282308-06E5-42FB-A4E1-8A1864CC1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395" y="175034"/>
            <a:ext cx="5505209" cy="4052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A5F2-6C3A-4F87-BD9C-18F26A7702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Prihodi i primici Proračuna Općine Dežanovac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A9296-89F7-405B-BF79-D28D766C408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Proračun Općine Dežanovac za 2026. godinu predlaže se u iznosu od 1.984.370,00 EUR</a:t>
            </a:r>
          </a:p>
          <a:p>
            <a:r>
              <a:rPr lang="hr-HR" dirty="0"/>
              <a:t>Struktura prihoda i primitaka u iznosu od 1.729.280,00 EUR je sljedeća:</a:t>
            </a:r>
          </a:p>
          <a:p>
            <a:pPr lvl="1">
              <a:buFont typeface="Courier New" pitchFamily="49"/>
              <a:buChar char="o"/>
            </a:pPr>
            <a:r>
              <a:rPr lang="hr-HR" dirty="0"/>
              <a:t>Prihodi poslovanja 1.619.280,00 EUR</a:t>
            </a:r>
          </a:p>
          <a:p>
            <a:pPr lvl="1">
              <a:buFont typeface="Courier New" pitchFamily="49"/>
              <a:buChar char="o"/>
            </a:pPr>
            <a:r>
              <a:rPr lang="hr-HR" dirty="0"/>
              <a:t>Prihodi od prodaje nefinancijske imovine 10.000,00 EUR</a:t>
            </a:r>
          </a:p>
          <a:p>
            <a:pPr lvl="1">
              <a:buFont typeface="Courier New" pitchFamily="49"/>
              <a:buChar char="o"/>
            </a:pPr>
            <a:r>
              <a:rPr lang="hr-HR" dirty="0"/>
              <a:t>Prihodi od financijske imovine i zaduživanja 100.000,00 EUR</a:t>
            </a:r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lvl="1">
              <a:buFont typeface="Courier New" pitchFamily="49"/>
              <a:buChar char="o"/>
            </a:pP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A92E-08EF-4E45-AFB8-03326816E0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Rashodi i izdaci proračuna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1B0F5-A59A-4F9F-9F42-454613D4F16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/>
              <a:t>Rashodi i izdaci po ekonomskoj klasifikaciji</a:t>
            </a:r>
          </a:p>
          <a:p>
            <a:pPr lvl="1">
              <a:buFont typeface="Courier New" pitchFamily="49"/>
              <a:buChar char="o"/>
            </a:pPr>
            <a:r>
              <a:rPr lang="hr-HR" dirty="0"/>
              <a:t>Sa planiranim prihodima izvršena je raspodjela sredstava u proračunu na rashode poslovanja (skupina 3) u iznosu od 1.240.685,00 EUR, na rashode za nabavu nefinancijske imovine (skupina 4) u iznosu od 543.685,00 EUR i na izdatke za financiranje imovine i otplate zajmova u iznosu od 200.000,00 EUR.</a:t>
            </a:r>
          </a:p>
          <a:p>
            <a:pPr lvl="1">
              <a:buFont typeface="Courier New" pitchFamily="49"/>
              <a:buChar char="o"/>
            </a:pPr>
            <a:endParaRPr lang="hr-HR" dirty="0"/>
          </a:p>
          <a:p>
            <a:pPr lvl="1">
              <a:buFont typeface="Courier New" pitchFamily="49"/>
              <a:buChar char="o"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  <a:p>
            <a:pPr marL="457200" lvl="1" indent="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9D91-B0B7-4D55-82BF-0258F30314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379043" cy="866137"/>
          </a:xfrm>
        </p:spPr>
        <p:txBody>
          <a:bodyPr>
            <a:noAutofit/>
          </a:bodyPr>
          <a:lstStyle/>
          <a:p>
            <a:pPr lvl="0"/>
            <a:r>
              <a:rPr lang="hr-HR" sz="3200" dirty="0"/>
              <a:t>Izgradnja komunalne infrastrukture planirana je u iznosu 230.000,00 EUR, a obuhvaća: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C40DA-9E70-4310-870E-AF5A45A554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457608"/>
            <a:ext cx="10515600" cy="4719355"/>
          </a:xfrm>
        </p:spPr>
        <p:txBody>
          <a:bodyPr>
            <a:noAutofit/>
          </a:bodyPr>
          <a:lstStyle/>
          <a:p>
            <a:pPr lvl="0"/>
            <a:r>
              <a:rPr lang="hr-HR" sz="1400" b="1" dirty="0"/>
              <a:t>Rekonstrukcija javne rasvjete </a:t>
            </a:r>
            <a:r>
              <a:rPr lang="hr-HR" sz="1400" dirty="0"/>
              <a:t>u iznosu od 15.000,00 EUR</a:t>
            </a:r>
          </a:p>
          <a:p>
            <a:pPr lvl="0"/>
            <a:r>
              <a:rPr lang="hr-HR" sz="1400" b="1" dirty="0"/>
              <a:t>Pristupni put do odarnice na groblju u Trojeglavi </a:t>
            </a:r>
            <a:r>
              <a:rPr lang="hr-HR" sz="1400" dirty="0"/>
              <a:t>u iznosu od 25.000,00 EUR</a:t>
            </a:r>
          </a:p>
          <a:p>
            <a:pPr lvl="0"/>
            <a:r>
              <a:rPr lang="hr-HR" sz="1400" b="1" dirty="0"/>
              <a:t>Uređenje i asfaltiranje ispred pravoslavne crkve u Trojeglavi </a:t>
            </a:r>
            <a:r>
              <a:rPr lang="hr-HR" sz="1400" dirty="0"/>
              <a:t>u iznosu od 10.000,00 EUR</a:t>
            </a:r>
          </a:p>
          <a:p>
            <a:pPr lvl="0"/>
            <a:r>
              <a:rPr lang="hr-HR" sz="1400" b="1" dirty="0"/>
              <a:t>Parkiralište kod mrtvačnice u Blagorodovcu </a:t>
            </a:r>
            <a:r>
              <a:rPr lang="hr-HR" sz="1400" dirty="0"/>
              <a:t>u iznosu od 25.000,00 EUR</a:t>
            </a:r>
          </a:p>
          <a:p>
            <a:pPr lvl="0"/>
            <a:r>
              <a:rPr lang="hr-HR" sz="1400" b="1" dirty="0"/>
              <a:t>Put do groblja u Blagorodovcu </a:t>
            </a:r>
            <a:r>
              <a:rPr lang="hr-HR" sz="1400" dirty="0"/>
              <a:t>u iznosu od 25.000,00 EUR</a:t>
            </a:r>
          </a:p>
          <a:p>
            <a:pPr lvl="0"/>
            <a:r>
              <a:rPr lang="hr-HR" sz="1400" b="1" dirty="0"/>
              <a:t>Parkiralište na katoličkom groblju u Golubinjaku </a:t>
            </a:r>
            <a:r>
              <a:rPr lang="hr-HR" sz="1400" dirty="0"/>
              <a:t>u iznosu od 20.000,00 EUR</a:t>
            </a:r>
          </a:p>
          <a:p>
            <a:pPr lvl="0"/>
            <a:r>
              <a:rPr lang="hr-HR" sz="1400" b="1" dirty="0"/>
              <a:t>Parkiralište na groblju u Gornjim Sređanima </a:t>
            </a:r>
            <a:r>
              <a:rPr lang="hr-HR" sz="1400" dirty="0"/>
              <a:t>u iznosu od 20.000,00 EUR</a:t>
            </a:r>
          </a:p>
          <a:p>
            <a:pPr lvl="0"/>
            <a:r>
              <a:rPr lang="hr-HR" sz="1400" b="1" dirty="0"/>
              <a:t>Parkiralište kod doma u Donjim Sređanima </a:t>
            </a:r>
            <a:r>
              <a:rPr lang="hr-HR" sz="1400" dirty="0"/>
              <a:t>u iznosu od 25.000,00 EUR</a:t>
            </a:r>
          </a:p>
          <a:p>
            <a:pPr lvl="0"/>
            <a:r>
              <a:rPr lang="hr-HR" sz="1400" b="1" dirty="0"/>
              <a:t>Parkiralište kod mrtvačnice u Goveđem Polju </a:t>
            </a:r>
            <a:r>
              <a:rPr lang="hr-HR" sz="1400" dirty="0"/>
              <a:t>u iznosu od 25.000,00 EUR</a:t>
            </a:r>
          </a:p>
          <a:p>
            <a:pPr lvl="0"/>
            <a:r>
              <a:rPr lang="hr-HR" sz="1400" b="1" dirty="0"/>
              <a:t>Nogostup u Ivanovom Polju </a:t>
            </a:r>
            <a:r>
              <a:rPr lang="hr-HR" sz="1400" dirty="0"/>
              <a:t>u iznosu od 10.000,00 EUR</a:t>
            </a:r>
          </a:p>
          <a:p>
            <a:pPr lvl="0"/>
            <a:r>
              <a:rPr lang="hr-HR" sz="1400" b="1" dirty="0"/>
              <a:t>Nogostup na groblju u Sokolovcu </a:t>
            </a:r>
            <a:r>
              <a:rPr lang="hr-HR" sz="1400" dirty="0"/>
              <a:t>u iznosu od  15.000,00 EUR</a:t>
            </a:r>
          </a:p>
          <a:p>
            <a:pPr lvl="0"/>
            <a:r>
              <a:rPr lang="hr-HR" sz="1400" b="1" dirty="0"/>
              <a:t>Parkiralište kod doma u Gornjim Sređanima </a:t>
            </a:r>
            <a:r>
              <a:rPr lang="hr-HR" sz="1400" dirty="0"/>
              <a:t>u iznosu od 15.000,00 EUR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6E86-BA26-4D60-96B4-94AB754D89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071219" cy="259561"/>
          </a:xfrm>
        </p:spPr>
        <p:txBody>
          <a:bodyPr>
            <a:noAutofit/>
          </a:bodyPr>
          <a:lstStyle/>
          <a:p>
            <a:pPr lvl="0"/>
            <a:r>
              <a:rPr lang="hr-HR" sz="2000" b="1"/>
              <a:t>Općina Dežanovac planira redovne djelatnosti: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6F068-A006-4CA6-BA62-05FFA5F4E2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24690"/>
            <a:ext cx="10515600" cy="5295262"/>
          </a:xfrm>
        </p:spPr>
        <p:txBody>
          <a:bodyPr>
            <a:noAutofit/>
          </a:bodyPr>
          <a:lstStyle/>
          <a:p>
            <a:pPr lvl="0"/>
            <a:r>
              <a:rPr lang="hr-HR" sz="1400" b="1" dirty="0"/>
              <a:t>Nacionalne manjine </a:t>
            </a:r>
            <a:r>
              <a:rPr lang="hr-HR" sz="1400" dirty="0"/>
              <a:t>– predviđena su sredstva u iznosu od 6.000,00 EUR za redovan rad i funkcioniranje Vijeća češke manjine, Vijeća srpske manjine i Vijeća mađarske nacionalne manjine</a:t>
            </a:r>
          </a:p>
          <a:p>
            <a:pPr lvl="0"/>
            <a:r>
              <a:rPr lang="hr-HR" sz="1400" b="1" dirty="0"/>
              <a:t>Mjesna samouprava </a:t>
            </a:r>
            <a:r>
              <a:rPr lang="hr-HR" sz="1400" dirty="0"/>
              <a:t>– predviđena su sredstva u iznosu od 16.000,00 EUR za rad mjesnih odbora i održavanje izbora za članove mjesnih odbora</a:t>
            </a:r>
          </a:p>
          <a:p>
            <a:pPr lvl="0"/>
            <a:r>
              <a:rPr lang="hr-HR" sz="1400" b="1" dirty="0"/>
              <a:t>Razvoj civilnog društva </a:t>
            </a:r>
            <a:r>
              <a:rPr lang="hr-HR" sz="1400" dirty="0"/>
              <a:t>– planirana sredstva u iznosu od 34.900,00 EUR odnose se na financiranje javnih potreba u području djelovanja udruga prijavljenih na natječaj i javni poziv, donacije po odlukama</a:t>
            </a:r>
          </a:p>
          <a:p>
            <a:pPr lvl="0"/>
            <a:r>
              <a:rPr lang="hr-HR" sz="1400" b="1" dirty="0"/>
              <a:t>Osnovnoškolsko obrazovanje </a:t>
            </a:r>
            <a:r>
              <a:rPr lang="hr-HR" sz="1400" dirty="0"/>
              <a:t>– planirana sredstva u iznosu od 5.000,00 EUR odnose se na nabavku školskog pribora, donaciju za školu u prirodi te nabavu obilježja prvim razredima za sigurnost u prometu</a:t>
            </a:r>
          </a:p>
          <a:p>
            <a:pPr lvl="0"/>
            <a:r>
              <a:rPr lang="hr-HR" sz="1400" b="1" dirty="0"/>
              <a:t>Stipendiranje studenata </a:t>
            </a:r>
            <a:r>
              <a:rPr lang="hr-HR" sz="1400" dirty="0"/>
              <a:t>– planirana su sredstva u iznosu od 10.000,00 EUR</a:t>
            </a:r>
          </a:p>
          <a:p>
            <a:pPr lvl="0"/>
            <a:r>
              <a:rPr lang="hr-HR" sz="1400" b="1" dirty="0"/>
              <a:t>Socijalni program </a:t>
            </a:r>
            <a:r>
              <a:rPr lang="hr-HR" sz="1400" dirty="0"/>
              <a:t>– planirana sredstva iznose 148.500,00 EUR odnose se na: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Pomoći umirovljenicima (</a:t>
            </a:r>
            <a:r>
              <a:rPr lang="hr-HR" sz="1200" dirty="0" err="1"/>
              <a:t>Uskrsnice</a:t>
            </a:r>
            <a:r>
              <a:rPr lang="hr-HR" sz="1200" dirty="0"/>
              <a:t> i Božićnice) 28.000,00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Naknada štete pravnim i fizičkim osobama (elementarne nepogode) 10.000,00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Sufinanciranje rada Crvenog križa Daruvar 3.000,00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Pomoć za novorođenče (naknada i oprema) 10.000,00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Jednokratne novčane pomoći obiteljima i kućanstvima 2.000,00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Sufinanciranje boravka djece u vrtiću-jaslice 25.000,00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Ostale pomoći kućanstvima 1.000,00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Potpora mladim obiteljima (kupnja i adaptacija prve nekretnine) 15.000,00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Zgrada za smještaj starijih osoba u Kreštelovcu 50.000,00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Sufinanciranje rada pedijatrijske ambulante Daruvar 1.500,00 EUR</a:t>
            </a:r>
          </a:p>
          <a:p>
            <a:pPr lvl="1">
              <a:buFont typeface="Courier New" pitchFamily="49"/>
              <a:buChar char="o"/>
            </a:pPr>
            <a:r>
              <a:rPr lang="hr-HR" sz="1200" dirty="0"/>
              <a:t>Sufinanciranje zdravstvene njege geler 3.000,00 EUR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C802B2E-6673-44A8-B77D-822E449D4A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44033"/>
            <a:ext cx="10515600" cy="6156353"/>
          </a:xfrm>
        </p:spPr>
        <p:txBody>
          <a:bodyPr/>
          <a:lstStyle/>
          <a:p>
            <a:pPr lvl="0"/>
            <a:r>
              <a:rPr lang="hr-HR" sz="1600" b="1" dirty="0"/>
              <a:t>Javne potrebe u kulturi </a:t>
            </a:r>
            <a:r>
              <a:rPr lang="hr-HR" sz="1600" dirty="0"/>
              <a:t>– planirana su sredstva u iznosu 119.200,00 EUR a obuhvaćaju: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Potpora radu „Češke </a:t>
            </a:r>
            <a:r>
              <a:rPr lang="hr-HR" sz="1600" dirty="0" err="1"/>
              <a:t>besede</a:t>
            </a:r>
            <a:r>
              <a:rPr lang="hr-HR" sz="1600" dirty="0"/>
              <a:t>” Dežanovac 1.000,00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Potpora radu „Češke </a:t>
            </a:r>
            <a:r>
              <a:rPr lang="hr-HR" sz="1600" dirty="0" err="1"/>
              <a:t>besede</a:t>
            </a:r>
            <a:r>
              <a:rPr lang="hr-HR" sz="1600" dirty="0"/>
              <a:t>” Donji </a:t>
            </a:r>
            <a:r>
              <a:rPr lang="hr-HR" sz="1600" dirty="0" err="1"/>
              <a:t>Sređani</a:t>
            </a:r>
            <a:r>
              <a:rPr lang="hr-HR" sz="1600" dirty="0"/>
              <a:t> 1.000,00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Potpora radu „Češke </a:t>
            </a:r>
            <a:r>
              <a:rPr lang="hr-HR" sz="1600" dirty="0" err="1"/>
              <a:t>besede</a:t>
            </a:r>
            <a:r>
              <a:rPr lang="hr-HR" sz="1600" dirty="0"/>
              <a:t>” Golubinjak 1.000,00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Potpora radu „Zajednica Mađara Dežanovac” 500,00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Ulaganje u vjerske objekte – kapitalne donacije 10.000,00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Dekorativna javna rasvjeta 15.000,00 EUR 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Ulaganje u društvene domove (dodatna ulaganja, tekuća i investicijska održavanja) 90.700,00 EUR</a:t>
            </a:r>
          </a:p>
          <a:p>
            <a:pPr lvl="0"/>
            <a:r>
              <a:rPr lang="hr-HR" sz="1600" b="1" dirty="0"/>
              <a:t>Javne potrebe u sportu </a:t>
            </a:r>
            <a:r>
              <a:rPr lang="hr-HR" sz="1600" dirty="0"/>
              <a:t>– planirana su sredstva u iznosu od 15.000,00 EUR a odnose se na financiranje prijavljenih projekata i programa vezanih za promicanje i razvoj sporta na području Općine Dežanovac putem javnog natječaja</a:t>
            </a:r>
          </a:p>
          <a:p>
            <a:pPr lvl="0"/>
            <a:r>
              <a:rPr lang="hr-HR" sz="1600" b="1" dirty="0"/>
              <a:t>Razvoj poljoprivrede </a:t>
            </a:r>
            <a:r>
              <a:rPr lang="hr-HR" sz="1600" dirty="0"/>
              <a:t>– planirana su sredstva u iznosu od 98.530,00 EUR (subvencije poljoprivrednicima, održavanje poljskih puteva, usluge odvjetnika, geodetsko – katastarske usluge, ostali nespomenuti rashodi poslovanja)</a:t>
            </a:r>
          </a:p>
          <a:p>
            <a:pPr lvl="0"/>
            <a:r>
              <a:rPr lang="hr-HR" sz="1600" b="1" dirty="0"/>
              <a:t>Aktivna politika zapošljavanja </a:t>
            </a:r>
            <a:r>
              <a:rPr lang="hr-HR" sz="1600" dirty="0"/>
              <a:t>– javni radovi 5.700,00  EUR</a:t>
            </a:r>
          </a:p>
          <a:p>
            <a:pPr lvl="0"/>
            <a:r>
              <a:rPr lang="hr-HR" sz="1600" b="1" dirty="0"/>
              <a:t>Jačanje gospodarstva </a:t>
            </a:r>
            <a:r>
              <a:rPr lang="hr-HR" sz="1600" dirty="0"/>
              <a:t>–Lokalna akcijska grupa „LAG  Bilogora – Papuk” 1.200,00 EUR i Razvojna agencija Daruvar 6.500,00 EUR</a:t>
            </a:r>
          </a:p>
          <a:p>
            <a:pPr lvl="0"/>
            <a:r>
              <a:rPr lang="hr-HR" sz="1600" b="1" dirty="0"/>
              <a:t>Sufinanciranje izgradnje vodovoda i kanalizacije </a:t>
            </a:r>
            <a:r>
              <a:rPr lang="hr-HR" sz="1600" dirty="0"/>
              <a:t>– planirana su sredstva u iznosu od 20.000,00 EUR (vodovod 10.000,00 EUR; kanalizacija 10.000,00 EUR)</a:t>
            </a:r>
          </a:p>
          <a:p>
            <a:pPr lvl="0"/>
            <a:r>
              <a:rPr lang="hr-HR" sz="1600" b="1" dirty="0"/>
              <a:t>Organiziranje i provođenje zaštite i spašavanja </a:t>
            </a:r>
            <a:r>
              <a:rPr lang="hr-HR" sz="1600" dirty="0"/>
              <a:t>– planirana sredstva u iznosu od 99.300,00 EUR odnose se na: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Vatrogasna zajednica Općine Dežanovac 40.000,00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Javna vatrogasna postrojba 46.000,00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Civilna zaštita 13.300,00 EUR</a:t>
            </a:r>
          </a:p>
          <a:p>
            <a:pPr marL="0" lvl="0" indent="0">
              <a:buNone/>
            </a:pPr>
            <a:endParaRPr lang="hr-HR" sz="1600" dirty="0"/>
          </a:p>
          <a:p>
            <a:pPr lvl="0"/>
            <a:endParaRPr lang="hr-HR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7946B79-977A-4E13-95E2-C73530C737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669953"/>
            <a:ext cx="10515600" cy="5507010"/>
          </a:xfrm>
        </p:spPr>
        <p:txBody>
          <a:bodyPr>
            <a:normAutofit/>
          </a:bodyPr>
          <a:lstStyle/>
          <a:p>
            <a:pPr lvl="0"/>
            <a:r>
              <a:rPr lang="hr-HR" sz="2000" b="1" dirty="0"/>
              <a:t>Zaštita okoliša </a:t>
            </a:r>
            <a:r>
              <a:rPr lang="hr-HR" sz="2000" dirty="0"/>
              <a:t>– planirana su sredstva u iznosu od 20.650,00 EUR a odnose se na:</a:t>
            </a:r>
          </a:p>
          <a:p>
            <a:pPr lvl="1">
              <a:buFont typeface="Courier New" pitchFamily="49"/>
              <a:buChar char="o"/>
            </a:pPr>
            <a:r>
              <a:rPr lang="hr-HR" sz="2000" dirty="0"/>
              <a:t>Sanacija odlagališta i odvoz otpada 5.650,00 EUR</a:t>
            </a:r>
          </a:p>
          <a:p>
            <a:pPr lvl="1">
              <a:buFont typeface="Courier New" pitchFamily="49"/>
              <a:buChar char="o"/>
            </a:pPr>
            <a:r>
              <a:rPr lang="hr-HR" sz="2000" dirty="0"/>
              <a:t>Deratizacija i dezinsekcija 15.000,00 EUR</a:t>
            </a:r>
          </a:p>
          <a:p>
            <a:pPr lvl="0"/>
            <a:r>
              <a:rPr lang="hr-HR" sz="2000" b="1" dirty="0"/>
              <a:t>Održavanje objekata i uređaja komunalne infrastrukture </a:t>
            </a:r>
            <a:r>
              <a:rPr lang="hr-HR" sz="2000" dirty="0"/>
              <a:t>– planirana sredstva u iznosu od 198.300,00 EUR odnose se na: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javne rasvjete 33.000,00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groblja i mrtvačnica 15.500,00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nerazvrstanih cesta 130.000,00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javnih površina na kojima nije dopušten promet motornih vozila 6.600,00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građevina javne odvodnje oborinskih voda 200,00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javnih zelenih površina 10.000,00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građevina i uređaja javne namjene 1.500,00 EUR</a:t>
            </a:r>
          </a:p>
          <a:p>
            <a:pPr lvl="1">
              <a:buFont typeface="Courier New" pitchFamily="49"/>
              <a:buChar char="o"/>
            </a:pPr>
            <a:r>
              <a:rPr lang="hr-HR" sz="1600" dirty="0"/>
              <a:t>Održavanje čistoće javnih površina 1.500,00 EUR</a:t>
            </a:r>
          </a:p>
          <a:p>
            <a:pPr lvl="0">
              <a:buFont typeface="Courier New" pitchFamily="49"/>
              <a:buChar char="o"/>
            </a:pPr>
            <a:r>
              <a:rPr lang="hr-HR" sz="2000" b="1" dirty="0"/>
              <a:t>Proračunski korisnik – Dječji vrtić Dežanovac </a:t>
            </a:r>
            <a:r>
              <a:rPr lang="hr-HR" sz="2000" dirty="0"/>
              <a:t>– planirana sredstva u iznosu od 125.000,00 EUR odnose se na redovan rad dječjeg vrtića (administrativno, tehničko i stručno osoblje; materijalni i ostali rashodi; nabava opreme; </a:t>
            </a:r>
            <a:r>
              <a:rPr lang="hr-HR" sz="2000" dirty="0" err="1"/>
              <a:t>predškola</a:t>
            </a:r>
            <a:r>
              <a:rPr lang="hr-HR" sz="2000" dirty="0"/>
              <a:t>)</a:t>
            </a:r>
          </a:p>
          <a:p>
            <a:pPr lvl="0">
              <a:buFont typeface="Courier New" pitchFamily="49"/>
              <a:buChar char="o"/>
            </a:pPr>
            <a:endParaRPr lang="hr-HR" dirty="0"/>
          </a:p>
          <a:p>
            <a:pPr marL="0" lvl="0" indent="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FCFEBEF-85DB-4E4D-A6B1-D741F87FFD1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80000"/>
              </a:lnSpc>
              <a:buNone/>
            </a:pPr>
            <a:endParaRPr lang="hr-HR" dirty="0"/>
          </a:p>
          <a:p>
            <a:pPr marL="0" lvl="0" indent="0">
              <a:lnSpc>
                <a:spcPct val="80000"/>
              </a:lnSpc>
              <a:buNone/>
            </a:pPr>
            <a:endParaRPr lang="hr-HR" dirty="0"/>
          </a:p>
          <a:p>
            <a:pPr marL="0" lvl="0" indent="0">
              <a:lnSpc>
                <a:spcPct val="80000"/>
              </a:lnSpc>
              <a:buNone/>
            </a:pPr>
            <a:endParaRPr lang="hr-HR" dirty="0"/>
          </a:p>
          <a:p>
            <a:pPr marL="0" lvl="0" indent="0">
              <a:lnSpc>
                <a:spcPct val="80000"/>
              </a:lnSpc>
              <a:buNone/>
            </a:pPr>
            <a:endParaRPr lang="hr-HR" dirty="0"/>
          </a:p>
          <a:p>
            <a:pPr marL="0" lvl="0" indent="0">
              <a:lnSpc>
                <a:spcPct val="80000"/>
              </a:lnSpc>
              <a:buNone/>
            </a:pPr>
            <a:r>
              <a:rPr lang="hr-HR" b="1" u="sng" dirty="0">
                <a:effectLst>
                  <a:outerShdw dist="38096" dir="2700000">
                    <a:srgbClr val="000000"/>
                  </a:outerShdw>
                </a:effectLst>
              </a:rPr>
              <a:t>Kontakt: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hr-HR" dirty="0"/>
              <a:t>Dežanovac 288, 43506 Dežanovac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hr-HR" dirty="0"/>
              <a:t>Telefon: 043/381-301; 043/381-905; 043/381-906</a:t>
            </a:r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hr-HR" dirty="0"/>
              <a:t>E-mail: </a:t>
            </a:r>
            <a:r>
              <a:rPr lang="hr-HR" dirty="0">
                <a:hlinkClick r:id="rId2"/>
              </a:rPr>
              <a:t>opcina.dezanovac@dezanovac.tcloud.hr</a:t>
            </a:r>
            <a:endParaRPr lang="hr-HR" dirty="0"/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hr-HR" dirty="0"/>
              <a:t>Web: </a:t>
            </a:r>
            <a:r>
              <a:rPr lang="hr-HR" dirty="0">
                <a:hlinkClick r:id="rId3"/>
              </a:rPr>
              <a:t>www.dezanovac.hr</a:t>
            </a:r>
            <a:endParaRPr lang="hr-HR" dirty="0"/>
          </a:p>
          <a:p>
            <a:pPr lvl="1">
              <a:lnSpc>
                <a:spcPct val="80000"/>
              </a:lnSpc>
              <a:buFont typeface="Courier New" pitchFamily="49"/>
              <a:buChar char="o"/>
            </a:pPr>
            <a:r>
              <a:rPr lang="hr-HR" dirty="0"/>
              <a:t>Radno vrijeme: 07.00 – 15.00 sati (Pauza: 11.00 – 11.30)</a:t>
            </a:r>
          </a:p>
        </p:txBody>
      </p:sp>
      <p:pic>
        <p:nvPicPr>
          <p:cNvPr id="3" name="Picture 4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D7DACDF6-75F2-4BF4-9517-F76417CFD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477" y="298761"/>
            <a:ext cx="4994352" cy="3702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7B0D-598D-437E-A051-2867EF673A9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758" y="542943"/>
            <a:ext cx="4859706" cy="808987"/>
          </a:xfrm>
        </p:spPr>
        <p:txBody>
          <a:bodyPr/>
          <a:lstStyle/>
          <a:p>
            <a:pPr lvl="0"/>
            <a:r>
              <a:rPr lang="hr-HR" sz="4900"/>
              <a:t>Što je proračun?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EB10F-7493-4FD4-A6D6-8D3A2FD64E7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2008260"/>
            <a:ext cx="9144000" cy="3249539"/>
          </a:xfrm>
        </p:spPr>
        <p:txBody>
          <a:bodyPr anchorCtr="0"/>
          <a:lstStyle/>
          <a:p>
            <a:pPr marL="342900" lvl="0" indent="-342900" algn="l">
              <a:buChar char="•"/>
            </a:pPr>
            <a:r>
              <a:rPr lang="hr-HR" dirty="0"/>
              <a:t>Proračun je jedan od najvažnijih dokumenata koji se donosi na razini jedinica lokalne samouprave</a:t>
            </a:r>
          </a:p>
          <a:p>
            <a:pPr marL="342900" lvl="0" indent="-342900" algn="l">
              <a:buChar char="•"/>
            </a:pPr>
            <a:r>
              <a:rPr lang="hr-HR" dirty="0"/>
              <a:t>Proračun je akt kojim se procjenjuju prihodi i primici, te utvrđuju rashodi i izdaci jedinice lokalne samouprave za proračunsku godinu. Sadrži projekciju prihoda i primitaka, te rashoda i izdataka za sljedeće dvije godine</a:t>
            </a:r>
          </a:p>
          <a:p>
            <a:pPr marL="342900" lvl="0" indent="-342900" algn="l">
              <a:buChar char="•"/>
            </a:pPr>
            <a:r>
              <a:rPr lang="hr-HR" dirty="0"/>
              <a:t>Propis kojima se regulirana sva pitanja vezana uz proračun je Zakon o proračunu („Narodne novine” broj 144/21)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EE54-6667-4127-B99B-FCDDB523C6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Kako se donosi proračun?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C91FE-578C-4189-8FC4-9EA9D9AC8B4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</a:pPr>
            <a:r>
              <a:rPr lang="hr-HR"/>
              <a:t>Proračun je temeljni akt koji donosi predstavničko tijelo jedinica lokalne samouprave (Općinsko vijeće)</a:t>
            </a:r>
          </a:p>
          <a:p>
            <a:pPr lvl="0">
              <a:lnSpc>
                <a:spcPct val="80000"/>
              </a:lnSpc>
            </a:pPr>
            <a:r>
              <a:rPr lang="hr-HR"/>
              <a:t>Proračun se po Zakonu mora donijeti najkasnije do kraja tekuće godine za iduću godinu prema prijedlogu kojeg utvrđuje Općinski načelnik i dostavlja predstavničkom tijelu do 15. studenog tekuće godine</a:t>
            </a:r>
          </a:p>
          <a:p>
            <a:pPr lvl="0">
              <a:lnSpc>
                <a:spcPct val="80000"/>
              </a:lnSpc>
            </a:pPr>
            <a:r>
              <a:rPr lang="hr-HR"/>
              <a:t>Ako se proračun ne donese u roku obavlja se: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/>
              <a:t>	- privremeno financiranje (u trajanju najduže 3 mjeseca)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/>
              <a:t>	- raspuštanje Općinskog vijeća</a:t>
            </a:r>
          </a:p>
          <a:p>
            <a:pPr marL="0" lvl="0" indent="0">
              <a:lnSpc>
                <a:spcPct val="80000"/>
              </a:lnSpc>
              <a:buNone/>
            </a:pPr>
            <a:r>
              <a:rPr lang="hr-HR"/>
              <a:t>	- Prijevremeni izbori za Općinsko vijeće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7E873-AB7B-419B-8628-F0D3EC8CC8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Sadržaj proračuna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2EF4-3AB7-42DB-B8FC-28E6128DA8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hr-HR"/>
              <a:t>Proračun se sastoji od općeg i posebnog dijela </a:t>
            </a:r>
          </a:p>
          <a:p>
            <a:pPr lvl="0"/>
            <a:r>
              <a:rPr lang="hr-HR"/>
              <a:t>OPĆI DIO se sastoji od Računa prihoda i rashoda i Račun financiranja koji obuhvaća prihode i primitke, te rashode i izdatke po vrstama</a:t>
            </a:r>
          </a:p>
          <a:p>
            <a:pPr lvl="0"/>
            <a:r>
              <a:rPr lang="hr-HR"/>
              <a:t>POSEBNI DIO se sastoji od plana rashoda i izdataka iskazanih po glavama, unutar svake glave nalaze se programi, projekti i aktivnosti koje se planiraju financirati </a:t>
            </a:r>
          </a:p>
          <a:p>
            <a:pPr marL="0" lvl="0" indent="0">
              <a:buNone/>
            </a:pPr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7D27-E6CB-4804-9763-8CC3855C66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617582"/>
          </a:xfrm>
        </p:spPr>
        <p:txBody>
          <a:bodyPr/>
          <a:lstStyle/>
          <a:p>
            <a:pPr lvl="0"/>
            <a:r>
              <a:rPr lang="hr-HR" sz="3600"/>
              <a:t>Prihodi i primici, rashodi i izdaci proračuna i financijskog plana iskazuju se prema proračunskim klasifikacijama kako slijedi: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B57ED-C995-4A71-97D9-F9E29ADB3F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2399166"/>
            <a:ext cx="10515600" cy="3777797"/>
          </a:xfrm>
        </p:spPr>
        <p:txBody>
          <a:bodyPr/>
          <a:lstStyle/>
          <a:p>
            <a:pPr lvl="0"/>
            <a:r>
              <a:rPr lang="hr-HR" dirty="0"/>
              <a:t>Organizacijska klasifikacija</a:t>
            </a:r>
          </a:p>
          <a:p>
            <a:pPr lvl="0"/>
            <a:r>
              <a:rPr lang="hr-HR" dirty="0"/>
              <a:t>Programska klasifikacija</a:t>
            </a:r>
          </a:p>
          <a:p>
            <a:pPr lvl="0"/>
            <a:r>
              <a:rPr lang="hr-HR" dirty="0"/>
              <a:t>Ekonomska klasifikacija</a:t>
            </a:r>
          </a:p>
          <a:p>
            <a:pPr lvl="0"/>
            <a:r>
              <a:rPr lang="hr-HR" dirty="0"/>
              <a:t>Funkcijska klasifikacija</a:t>
            </a:r>
          </a:p>
          <a:p>
            <a:pPr lvl="0"/>
            <a:r>
              <a:rPr lang="hr-HR" dirty="0"/>
              <a:t>Lokacijska klasifikacija</a:t>
            </a:r>
          </a:p>
          <a:p>
            <a:pPr lvl="0"/>
            <a:r>
              <a:rPr lang="hr-HR" dirty="0"/>
              <a:t>Izvori financiranja</a:t>
            </a:r>
          </a:p>
          <a:p>
            <a:pPr marL="0" lvl="0" indent="0"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B47C0-47F7-4412-ADD3-3AF1C30A10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Rashodi proračuna po ekonomskoj klasifikaciji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F22A0-04D3-47DD-A34B-631A6D2D6E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110" y="1256230"/>
            <a:ext cx="10772683" cy="4920733"/>
          </a:xfrm>
        </p:spPr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hr-HR" sz="2000"/>
              <a:t>Rashodi poslovanja</a:t>
            </a:r>
          </a:p>
          <a:p>
            <a:pPr marL="971550" lvl="1" indent="-51435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Rashodi za zaposlene (plaće, naknade, doprinosi na plaće)</a:t>
            </a:r>
          </a:p>
          <a:p>
            <a:pPr marL="971550" lvl="1" indent="-51435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Materijalni rashodi (naknade troškova zaposlenicima, uredski materijal, energija, telefon, pošta, intelektualne usluge, reprezentacija, održavanje komunalne infrastrukture)</a:t>
            </a:r>
          </a:p>
          <a:p>
            <a:pPr marL="971550" lvl="1" indent="-51435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Financijski rashodi (bankarske usluge, kamate na kredite)</a:t>
            </a:r>
          </a:p>
          <a:p>
            <a:pPr marL="971550" lvl="1" indent="-51435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Pomoći (tekuće i kapitalne)</a:t>
            </a:r>
          </a:p>
          <a:p>
            <a:pPr marL="971550" lvl="1" indent="-51435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Naknade građanima i kućanstvima (troškovi koji se odnose na isplate u okviru Socijalnog programa, odlukama vijeća i načelnika</a:t>
            </a:r>
          </a:p>
          <a:p>
            <a:pPr marL="971550" lvl="1" indent="-51435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Ostali rashodi – donacije (naknade za rad udruga u kulturi, sportu, socijali, financiranje političkih stranaka i sl.)</a:t>
            </a:r>
          </a:p>
          <a:p>
            <a:pPr marL="457200" lvl="0" indent="-457200">
              <a:lnSpc>
                <a:spcPct val="100000"/>
              </a:lnSpc>
              <a:buAutoNum type="arabicPeriod" startAt="2"/>
            </a:pPr>
            <a:r>
              <a:rPr lang="hr-HR" sz="2000"/>
              <a:t>Rashodi za nabavu nefinancijske imovine</a:t>
            </a:r>
          </a:p>
          <a:p>
            <a:pPr marL="914400" lvl="1" indent="-45720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Rashodi za nabavu proizvedene dugotrajne imovine, izgradnja i modernizacija cesta, izgradnja građevinskih objekata, nabava komunalne opreme</a:t>
            </a:r>
          </a:p>
          <a:p>
            <a:pPr marL="914400" lvl="1" indent="-45720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Dodatna ulaganja u nefinancijsku imovinu</a:t>
            </a:r>
          </a:p>
          <a:p>
            <a:pPr marL="457200" lvl="0" indent="-457200">
              <a:lnSpc>
                <a:spcPct val="100000"/>
              </a:lnSpc>
              <a:buAutoNum type="arabicPeriod" startAt="2"/>
            </a:pPr>
            <a:r>
              <a:rPr lang="hr-HR" sz="2000"/>
              <a:t>Izdaci za financijsku imovinu i otplatu zajmova</a:t>
            </a:r>
          </a:p>
          <a:p>
            <a:pPr marL="914400" lvl="1" indent="-457200">
              <a:lnSpc>
                <a:spcPct val="100000"/>
              </a:lnSpc>
              <a:buFont typeface="Calibri Light"/>
              <a:buAutoNum type="alphaLcParenR"/>
            </a:pPr>
            <a:r>
              <a:rPr lang="hr-HR" sz="1600"/>
              <a:t>Izdaci za otplatu glavnice primljenih zajmova</a:t>
            </a:r>
          </a:p>
          <a:p>
            <a:pPr marL="0" lvl="0" indent="0">
              <a:lnSpc>
                <a:spcPct val="100000"/>
              </a:lnSpc>
              <a:buNone/>
            </a:pPr>
            <a:endParaRPr lang="hr-HR" sz="2000"/>
          </a:p>
          <a:p>
            <a:pPr marL="0" lvl="0" indent="0">
              <a:buNone/>
            </a:pPr>
            <a:endParaRPr lang="hr-H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121D5-62CD-4A84-9404-77DC617A3EE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Prihodi proračuna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EE6F-409F-4879-AEDD-4F983C9A0CE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70000"/>
              </a:lnSpc>
            </a:pPr>
            <a:r>
              <a:rPr lang="hr-HR" sz="2400"/>
              <a:t>Jedno od najvažnijih načela proračuna je da isti mora biti </a:t>
            </a:r>
            <a:r>
              <a:rPr lang="hr-HR" sz="2400" u="sng"/>
              <a:t>uravnotežen</a:t>
            </a:r>
          </a:p>
          <a:p>
            <a:pPr lvl="0">
              <a:lnSpc>
                <a:spcPct val="70000"/>
              </a:lnSpc>
            </a:pPr>
            <a:r>
              <a:rPr lang="hr-HR" sz="2400"/>
              <a:t>Ukupna visina planiranih prihoda mora biti istovjetna ukupnoj visini planiranih rashoda</a:t>
            </a:r>
          </a:p>
          <a:p>
            <a:pPr lvl="0">
              <a:lnSpc>
                <a:spcPct val="70000"/>
              </a:lnSpc>
            </a:pPr>
            <a:r>
              <a:rPr lang="hr-HR" sz="2400"/>
              <a:t>Ukoliko postoji preneseni višak ili manjak prihoda i primitaka iz prethodne godine, on  mora biti uključen u proračun</a:t>
            </a:r>
          </a:p>
          <a:p>
            <a:pPr lvl="0">
              <a:lnSpc>
                <a:spcPct val="70000"/>
              </a:lnSpc>
            </a:pPr>
            <a:r>
              <a:rPr lang="hr-HR" sz="2400"/>
              <a:t>Određeni rashodi mogu se financirati isključivo iz određenih prihoda – namjenski prihodi</a:t>
            </a:r>
          </a:p>
          <a:p>
            <a:pPr lvl="0">
              <a:lnSpc>
                <a:spcPct val="70000"/>
              </a:lnSpc>
            </a:pPr>
            <a:r>
              <a:rPr lang="hr-HR" sz="2400"/>
              <a:t>Nenamjenskim prihodima (porezi, ostali prihodi) moguće je financirati sve vrste izdataka, a u Općini Dežanovac se uglavnom troše na rashode za zaposlene, materijalne rashode općine, održavanje i izgradnju komunalne infrastrukture i dr.)</a:t>
            </a:r>
          </a:p>
          <a:p>
            <a:pPr lvl="0">
              <a:lnSpc>
                <a:spcPct val="70000"/>
              </a:lnSpc>
            </a:pPr>
            <a:r>
              <a:rPr lang="hr-HR" sz="2400"/>
              <a:t>Komunalni prihod – isključivo služe za komunalne programe</a:t>
            </a:r>
          </a:p>
          <a:p>
            <a:pPr lvl="0">
              <a:lnSpc>
                <a:spcPct val="70000"/>
              </a:lnSpc>
            </a:pPr>
            <a:r>
              <a:rPr lang="hr-HR" sz="2400"/>
              <a:t>Komunalni doprinos – izgradnja objekata i uređaja komunalne infrastrukture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182B-7C0E-4768-84BB-0DAE6122F7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027840"/>
          </a:xfrm>
        </p:spPr>
        <p:txBody>
          <a:bodyPr/>
          <a:lstStyle/>
          <a:p>
            <a:pPr lvl="0"/>
            <a:r>
              <a:rPr lang="hr-HR"/>
              <a:t>Rashodi proračuna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9311-739A-41D8-8022-E7BF44833BA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726250"/>
            <a:ext cx="10515600" cy="3804406"/>
          </a:xfrm>
        </p:spPr>
        <p:txBody>
          <a:bodyPr/>
          <a:lstStyle/>
          <a:p>
            <a:pPr lvl="0"/>
            <a:r>
              <a:rPr lang="hr-HR"/>
              <a:t>Zadani rashodi (zakonska obveza JLS)</a:t>
            </a:r>
          </a:p>
          <a:p>
            <a:pPr lvl="1">
              <a:buFont typeface="Courier New" pitchFamily="49"/>
              <a:buChar char="o"/>
            </a:pPr>
            <a:r>
              <a:rPr lang="hr-HR"/>
              <a:t>predškolski odgoj, osnovno školsko obrazovanje, protupožarna i civilna zaštita, izrada prostornih planova, održavanje objekata, građenje i uređenje komunalne infrastrukture, crveni križ, plaće i materijalni rashodi tijela JLS</a:t>
            </a:r>
          </a:p>
          <a:p>
            <a:pPr lvl="0"/>
            <a:r>
              <a:rPr lang="hr-HR"/>
              <a:t>Fakultativni rashodi</a:t>
            </a:r>
          </a:p>
          <a:p>
            <a:pPr lvl="1">
              <a:buFont typeface="Courier New" pitchFamily="49"/>
              <a:buChar char="o"/>
            </a:pPr>
            <a:r>
              <a:rPr lang="hr-HR"/>
              <a:t>Osiguranje dodatnih standarda u javnim potrebama; redovan rad udruga u kulturi, manifestacije, sport, socijalni programi, zdravstvena zaštita, srednjoškolsko i visoko obrazovanje; redovni programi u predškolskom odgoju i obrazovanju (sufinanciranje)</a:t>
            </a:r>
          </a:p>
          <a:p>
            <a:pPr lvl="1">
              <a:buFont typeface="Courier New" pitchFamily="49"/>
              <a:buChar char="o"/>
            </a:pPr>
            <a:endParaRPr lang="hr-H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6A56-654C-4A88-A714-D9CFE3B80D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/>
              <a:t>Da li se proračun može mijenjati?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76C-4FDF-4B14-A58E-9850677BA0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Proračun nije „statičan” akt već se sukladno Zakonu može mijenjati tijekom proračunske godine – Izmjene i dopune proračuna („Rebalans”)</a:t>
            </a:r>
          </a:p>
          <a:p>
            <a:pPr lvl="0"/>
            <a:r>
              <a:rPr lang="hr-HR"/>
              <a:t>Izmjena i dopuna proračuna istovjetna je proceduri njegova donošenja; „Rebalans” predlaže načelnik, a donosi ga općinsko vijeće</a:t>
            </a:r>
          </a:p>
          <a:p>
            <a:pPr lvl="0"/>
            <a:r>
              <a:rPr lang="hr-HR"/>
              <a:t>Tijekom proračunske godine može doći do povećanja rashoda i/ili izdataka, odnosno smanjenja prihoda i/ili primitaka zbog nastanka novih obveza za Proračun illi promjene gospodarskih kretanja. Općinski načelnik u takvim slučajevima dužan je obustaviti izvršenje pojedinih rashoda i/ili izdataka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1614</Words>
  <Application>Microsoft Office PowerPoint</Application>
  <PresentationFormat>Široki zaslon</PresentationFormat>
  <Paragraphs>143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Office Theme</vt:lpstr>
      <vt:lpstr> </vt:lpstr>
      <vt:lpstr>Što je proračun?</vt:lpstr>
      <vt:lpstr>Kako se donosi proračun?</vt:lpstr>
      <vt:lpstr>Sadržaj proračuna</vt:lpstr>
      <vt:lpstr>Prihodi i primici, rashodi i izdaci proračuna i financijskog plana iskazuju se prema proračunskim klasifikacijama kako slijedi:</vt:lpstr>
      <vt:lpstr>Rashodi proračuna po ekonomskoj klasifikaciji</vt:lpstr>
      <vt:lpstr>Prihodi proračuna</vt:lpstr>
      <vt:lpstr>Rashodi proračuna</vt:lpstr>
      <vt:lpstr>Da li se proračun može mijenjati?</vt:lpstr>
      <vt:lpstr>Prihodi i primici Proračuna Općine Dežanovac </vt:lpstr>
      <vt:lpstr>Rashodi i izdaci proračuna</vt:lpstr>
      <vt:lpstr>Izgradnja komunalne infrastrukture planirana je u iznosu 230.000,00 EUR, a obuhvaća:</vt:lpstr>
      <vt:lpstr>Općina Dežanovac planira redovne djelatnosti: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DEŽANOVAC</dc:title>
  <dc:creator>Opcina Dežanovac</dc:creator>
  <cp:lastModifiedBy>Tanja Sabo</cp:lastModifiedBy>
  <cp:revision>41</cp:revision>
  <cp:lastPrinted>2023-01-12T06:42:16Z</cp:lastPrinted>
  <dcterms:created xsi:type="dcterms:W3CDTF">2021-11-24T08:37:54Z</dcterms:created>
  <dcterms:modified xsi:type="dcterms:W3CDTF">2026-03-17T07:13:07Z</dcterms:modified>
</cp:coreProperties>
</file>